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71" r:id="rId5"/>
    <p:sldId id="260" r:id="rId6"/>
    <p:sldId id="259" r:id="rId7"/>
    <p:sldId id="262" r:id="rId8"/>
    <p:sldId id="266" r:id="rId9"/>
    <p:sldId id="268" r:id="rId10"/>
  </p:sldIdLst>
  <p:sldSz cx="18288000" cy="10287000"/>
  <p:notesSz cx="6858000" cy="9144000"/>
  <p:embeddedFontLst>
    <p:embeddedFont>
      <p:font typeface="Archivo Black" panose="020B0604020202020204" charset="0"/>
      <p:regular r:id="rId12"/>
    </p:embeddedFont>
    <p:embeddedFont>
      <p:font typeface="Bell MT" panose="02020503060305020303" pitchFamily="18" charset="0"/>
      <p:regular r:id="rId13"/>
      <p:bold r:id="rId14"/>
      <p:italic r:id="rId15"/>
    </p:embeddedFont>
    <p:embeddedFont>
      <p:font typeface="Cambria" panose="02040503050406030204" pitchFamily="18" charset="0"/>
      <p:regular r:id="rId16"/>
      <p:bold r:id="rId17"/>
      <p:italic r:id="rId18"/>
      <p:boldItalic r:id="rId19"/>
    </p:embeddedFont>
    <p:embeddedFont>
      <p:font typeface="Montserrat Classic" panose="020B0604020202020204" charset="0"/>
      <p:regular r:id="rId20"/>
    </p:embeddedFont>
    <p:embeddedFont>
      <p:font typeface="Montserrat Classic Bold" panose="020B0604020202020204" charset="0"/>
      <p:regular r:id="rId21"/>
    </p:embeddedFont>
    <p:embeddedFont>
      <p:font typeface="Montserrat Light" panose="000004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22" autoAdjust="0"/>
  </p:normalViewPr>
  <p:slideViewPr>
    <p:cSldViewPr>
      <p:cViewPr varScale="1">
        <p:scale>
          <a:sx n="57" d="100"/>
          <a:sy n="57" d="100"/>
        </p:scale>
        <p:origin x="912" y="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2B55F-E385-4544-B4B5-BCC7A689B1D2}" type="datetimeFigureOut">
              <a:rPr lang="en-US" smtClean="0"/>
              <a:t>8/14/2024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9C123-267D-4632-A160-584706C19A91}" type="slidenum">
              <a:rPr lang="en-US" smtClean="0"/>
              <a:t>‹#›</a:t>
            </a:fld>
            <a:endParaRPr lang="en-US"/>
          </a:p>
        </p:txBody>
      </p:sp>
    </p:spTree>
    <p:extLst>
      <p:ext uri="{BB962C8B-B14F-4D97-AF65-F5344CB8AC3E}">
        <p14:creationId xmlns:p14="http://schemas.microsoft.com/office/powerpoint/2010/main" val="412892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69C123-267D-4632-A160-584706C19A91}" type="slidenum">
              <a:rPr lang="en-US" smtClean="0"/>
              <a:t>4</a:t>
            </a:fld>
            <a:endParaRPr lang="en-US"/>
          </a:p>
        </p:txBody>
      </p:sp>
    </p:spTree>
    <p:extLst>
      <p:ext uri="{BB962C8B-B14F-4D97-AF65-F5344CB8AC3E}">
        <p14:creationId xmlns:p14="http://schemas.microsoft.com/office/powerpoint/2010/main" val="308426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69C123-267D-4632-A160-584706C19A91}" type="slidenum">
              <a:rPr lang="en-US" smtClean="0"/>
              <a:t>7</a:t>
            </a:fld>
            <a:endParaRPr lang="en-US"/>
          </a:p>
        </p:txBody>
      </p:sp>
    </p:spTree>
    <p:extLst>
      <p:ext uri="{BB962C8B-B14F-4D97-AF65-F5344CB8AC3E}">
        <p14:creationId xmlns:p14="http://schemas.microsoft.com/office/powerpoint/2010/main" val="176944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3.jpe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4" name="Freeform 4"/>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l="-114498" t="-230" r="-2201" b="-20632"/>
              </a:stretch>
            </a:blipFill>
          </p:spPr>
        </p:sp>
      </p:grpSp>
      <p:grpSp>
        <p:nvGrpSpPr>
          <p:cNvPr id="7" name="Group 7"/>
          <p:cNvGrpSpPr/>
          <p:nvPr/>
        </p:nvGrpSpPr>
        <p:grpSpPr>
          <a:xfrm>
            <a:off x="3505201" y="3771900"/>
            <a:ext cx="11049000" cy="3166022"/>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6"/>
            <a:stretch>
              <a:fillRect t="-187363"/>
            </a:stretch>
          </a:blipFill>
        </p:spPr>
      </p:sp>
      <p:sp>
        <p:nvSpPr>
          <p:cNvPr id="11" name="TextBox 11"/>
          <p:cNvSpPr txBox="1"/>
          <p:nvPr/>
        </p:nvSpPr>
        <p:spPr>
          <a:xfrm>
            <a:off x="3505200" y="4430979"/>
            <a:ext cx="11456950" cy="1920206"/>
          </a:xfrm>
          <a:prstGeom prst="rect">
            <a:avLst/>
          </a:prstGeom>
        </p:spPr>
        <p:txBody>
          <a:bodyPr wrap="square" lIns="0" tIns="0" rIns="0" bIns="0" rtlCol="0" anchor="t">
            <a:spAutoFit/>
          </a:bodyPr>
          <a:lstStyle/>
          <a:p>
            <a:pPr algn="ctr">
              <a:lnSpc>
                <a:spcPts val="16975"/>
              </a:lnSpc>
            </a:pPr>
            <a:r>
              <a:rPr lang="en-US" sz="8000" spc="172" dirty="0">
                <a:solidFill>
                  <a:srgbClr val="040506"/>
                </a:solidFill>
                <a:latin typeface="Archivo Black"/>
              </a:rPr>
              <a:t>SALES ANALYSIS</a:t>
            </a:r>
          </a:p>
        </p:txBody>
      </p:sp>
      <p:sp>
        <p:nvSpPr>
          <p:cNvPr id="13" name="TextBox 13"/>
          <p:cNvSpPr txBox="1"/>
          <p:nvPr/>
        </p:nvSpPr>
        <p:spPr>
          <a:xfrm>
            <a:off x="5357150" y="4176932"/>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BUSINESS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68002"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2816452" y="5914179"/>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Topics</a:t>
            </a:r>
          </a:p>
        </p:txBody>
      </p:sp>
      <p:sp>
        <p:nvSpPr>
          <p:cNvPr id="10" name="TextBox 10"/>
          <p:cNvSpPr txBox="1"/>
          <p:nvPr/>
        </p:nvSpPr>
        <p:spPr>
          <a:xfrm>
            <a:off x="6544248"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2698" y="5958011"/>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Content</a:t>
            </a:r>
          </a:p>
        </p:txBody>
      </p:sp>
      <p:sp>
        <p:nvSpPr>
          <p:cNvPr id="12" name="TextBox 12"/>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68943" y="5914179"/>
            <a:ext cx="2743420" cy="848246"/>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About Company</a:t>
            </a:r>
          </a:p>
        </p:txBody>
      </p:sp>
      <p:sp>
        <p:nvSpPr>
          <p:cNvPr id="14" name="TextBox 14"/>
          <p:cNvSpPr txBox="1"/>
          <p:nvPr/>
        </p:nvSpPr>
        <p:spPr>
          <a:xfrm>
            <a:off x="13094326" y="492829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2776" y="5958011"/>
            <a:ext cx="2743420" cy="848246"/>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About Internship</a:t>
            </a:r>
          </a:p>
        </p:txBody>
      </p:sp>
      <p:sp>
        <p:nvSpPr>
          <p:cNvPr id="16" name="TextBox 16"/>
          <p:cNvSpPr txBox="1"/>
          <p:nvPr/>
        </p:nvSpPr>
        <p:spPr>
          <a:xfrm>
            <a:off x="3276953"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17" name="TextBox 17"/>
          <p:cNvSpPr txBox="1"/>
          <p:nvPr/>
        </p:nvSpPr>
        <p:spPr>
          <a:xfrm>
            <a:off x="2825402" y="8019240"/>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Introduction</a:t>
            </a:r>
          </a:p>
        </p:txBody>
      </p:sp>
      <p:sp>
        <p:nvSpPr>
          <p:cNvPr id="18" name="TextBox 18"/>
          <p:cNvSpPr txBox="1"/>
          <p:nvPr/>
        </p:nvSpPr>
        <p:spPr>
          <a:xfrm>
            <a:off x="6553198"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19" name="TextBox 19"/>
          <p:cNvSpPr txBox="1"/>
          <p:nvPr/>
        </p:nvSpPr>
        <p:spPr>
          <a:xfrm>
            <a:off x="6101648" y="8063072"/>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Objective</a:t>
            </a:r>
          </a:p>
        </p:txBody>
      </p:sp>
      <p:sp>
        <p:nvSpPr>
          <p:cNvPr id="20" name="TextBox 20"/>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1" name="TextBox 21"/>
          <p:cNvSpPr txBox="1"/>
          <p:nvPr/>
        </p:nvSpPr>
        <p:spPr>
          <a:xfrm>
            <a:off x="9377894" y="8019240"/>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Process</a:t>
            </a:r>
          </a:p>
        </p:txBody>
      </p:sp>
      <p:sp>
        <p:nvSpPr>
          <p:cNvPr id="22" name="TextBox 22"/>
          <p:cNvSpPr txBox="1"/>
          <p:nvPr/>
        </p:nvSpPr>
        <p:spPr>
          <a:xfrm>
            <a:off x="13103276"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2651726" y="8063072"/>
            <a:ext cx="2743420" cy="399405"/>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15" name="Group 15"/>
          <p:cNvGrpSpPr/>
          <p:nvPr/>
        </p:nvGrpSpPr>
        <p:grpSpPr>
          <a:xfrm>
            <a:off x="-1981200" y="606395"/>
            <a:ext cx="14457817" cy="2613469"/>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318809" y="1114455"/>
            <a:ext cx="11839855" cy="2404697"/>
          </a:xfrm>
          <a:prstGeom prst="rect">
            <a:avLst/>
          </a:prstGeom>
        </p:spPr>
        <p:txBody>
          <a:bodyPr wrap="square" lIns="0" tIns="0" rIns="0" bIns="0" rtlCol="0" anchor="t">
            <a:spAutoFit/>
          </a:bodyPr>
          <a:lstStyle/>
          <a:p>
            <a:pPr lvl="0" algn="ctr">
              <a:lnSpc>
                <a:spcPts val="7000"/>
              </a:lnSpc>
              <a:spcBef>
                <a:spcPct val="0"/>
              </a:spcBef>
            </a:pPr>
            <a:r>
              <a:rPr lang="en-US" sz="11500" b="1" dirty="0">
                <a:solidFill>
                  <a:schemeClr val="bg1"/>
                </a:solidFill>
                <a:latin typeface="Bell MT" panose="02020503060305020303" pitchFamily="18" charset="0"/>
              </a:rPr>
              <a:t>Celebal </a:t>
            </a:r>
          </a:p>
          <a:p>
            <a:pPr lvl="0" algn="ctr">
              <a:lnSpc>
                <a:spcPts val="7000"/>
              </a:lnSpc>
              <a:spcBef>
                <a:spcPct val="0"/>
              </a:spcBef>
            </a:pPr>
            <a:r>
              <a:rPr lang="en-US" sz="6600" b="1" dirty="0">
                <a:solidFill>
                  <a:schemeClr val="bg1"/>
                </a:solidFill>
                <a:latin typeface="Bell MT" panose="02020503060305020303" pitchFamily="18" charset="0"/>
              </a:rPr>
              <a:t>Technologies Private limited</a:t>
            </a:r>
            <a:r>
              <a:rPr lang="en-GB" sz="23900" b="1" dirty="0">
                <a:solidFill>
                  <a:schemeClr val="bg1"/>
                </a:solidFill>
                <a:latin typeface="Bell MT" panose="02020503060305020303" pitchFamily="18" charset="0"/>
              </a:rPr>
              <a:t>​</a:t>
            </a:r>
            <a:endParaRPr lang="en-US" sz="77600" b="1" u="none" strike="noStrike" spc="53" dirty="0">
              <a:solidFill>
                <a:schemeClr val="bg1"/>
              </a:solidFill>
              <a:latin typeface="Bell MT" panose="02020503060305020303" pitchFamily="18" charset="0"/>
            </a:endParaRPr>
          </a:p>
        </p:txBody>
      </p:sp>
      <p:sp>
        <p:nvSpPr>
          <p:cNvPr id="21" name="TextBox 20"/>
          <p:cNvSpPr txBox="1"/>
          <p:nvPr/>
        </p:nvSpPr>
        <p:spPr>
          <a:xfrm>
            <a:off x="914400" y="3455534"/>
            <a:ext cx="11185229" cy="6986528"/>
          </a:xfrm>
          <a:prstGeom prst="rect">
            <a:avLst/>
          </a:prstGeom>
          <a:noFill/>
        </p:spPr>
        <p:txBody>
          <a:bodyPr wrap="square" rtlCol="0">
            <a:spAutoFit/>
          </a:bodyPr>
          <a:lstStyle/>
          <a:p>
            <a:pPr marL="285750" indent="-285750">
              <a:buFont typeface="Wingdings" panose="05000000000000000000" pitchFamily="2" charset="2"/>
              <a:buChar char="Ø"/>
            </a:pPr>
            <a:r>
              <a:rPr lang="en-GB" sz="3200" dirty="0">
                <a:latin typeface="Bell MT" panose="02020503060305020303" pitchFamily="18" charset="0"/>
              </a:rPr>
              <a:t>It is a business consulting and services company in Jaipur, Rajasthan, India.</a:t>
            </a:r>
          </a:p>
          <a:p>
            <a:endParaRPr lang="en-GB" sz="3200" dirty="0">
              <a:latin typeface="Bell MT" panose="02020503060305020303" pitchFamily="18" charset="0"/>
            </a:endParaRPr>
          </a:p>
          <a:p>
            <a:pPr marL="285750" indent="-285750">
              <a:buFont typeface="Wingdings" panose="05000000000000000000" pitchFamily="2" charset="2"/>
              <a:buChar char="Ø"/>
            </a:pPr>
            <a:r>
              <a:rPr lang="en-US" sz="3200" dirty="0">
                <a:latin typeface="Bell MT" panose="02020503060305020303" pitchFamily="18" charset="0"/>
              </a:rPr>
              <a:t>It is the Fintech and Consulting company on a mission to enhance skills for students and provide Analytical &amp; Recruiting and consulting Solutions to Corporates.</a:t>
            </a:r>
          </a:p>
          <a:p>
            <a:pPr marL="285750" indent="-285750">
              <a:buFont typeface="Wingdings" panose="05000000000000000000" pitchFamily="2" charset="2"/>
              <a:buChar char="Ø"/>
            </a:pPr>
            <a:endParaRPr lang="en-US" sz="3200" dirty="0">
              <a:latin typeface="Bell MT" panose="02020503060305020303" pitchFamily="18" charset="0"/>
            </a:endParaRPr>
          </a:p>
          <a:p>
            <a:pPr marL="285750" indent="-285750">
              <a:buFont typeface="Wingdings" panose="05000000000000000000" pitchFamily="2" charset="2"/>
              <a:buChar char="Ø"/>
            </a:pPr>
            <a:r>
              <a:rPr lang="en-US" sz="3200" dirty="0">
                <a:latin typeface="Bell MT" panose="02020503060305020303" pitchFamily="18" charset="0"/>
              </a:rPr>
              <a:t>At Celebal Technology, we take pride in offering investment and financial solutions to over 1000+ clients across the globe. Our comprehensive services extend beyond traditional educational avenues, as evidenced by the successful placements of our students in various top-tier Multinational Companies (MNCs) in India, encompassing diverse job roles. </a:t>
            </a:r>
          </a:p>
          <a:p>
            <a:endParaRPr lang="en-US" sz="3200" dirty="0">
              <a:latin typeface="Bell MT" panose="0202050306030502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4"/>
            <a:stretch>
              <a:fillRect t="-86495"/>
            </a:stretch>
          </a:blipFill>
        </p:spPr>
      </p:sp>
      <p:grpSp>
        <p:nvGrpSpPr>
          <p:cNvPr id="4" name="Group 4"/>
          <p:cNvGrpSpPr>
            <a:grpSpLocks noChangeAspect="1"/>
          </p:cNvGrpSpPr>
          <p:nvPr/>
        </p:nvGrpSpPr>
        <p:grpSpPr>
          <a:xfrm>
            <a:off x="9046979" y="0"/>
            <a:ext cx="9241021" cy="10396149"/>
            <a:chOff x="0" y="0"/>
            <a:chExt cx="5370413" cy="6041715"/>
          </a:xfrm>
          <a:effectLst>
            <a:glow>
              <a:schemeClr val="accent1">
                <a:alpha val="40000"/>
              </a:schemeClr>
            </a:glow>
          </a:effectLst>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5">
                <a:duotone>
                  <a:prstClr val="black"/>
                  <a:schemeClr val="accent5">
                    <a:tint val="45000"/>
                    <a:satMod val="400000"/>
                  </a:schemeClr>
                </a:duotone>
              </a:blip>
              <a:stretch>
                <a:fillRect l="-34427" r="-34427"/>
              </a:stretch>
            </a:blipFill>
          </p:spPr>
        </p:sp>
      </p:grpSp>
      <p:grpSp>
        <p:nvGrpSpPr>
          <p:cNvPr id="15" name="Group 15"/>
          <p:cNvGrpSpPr/>
          <p:nvPr/>
        </p:nvGrpSpPr>
        <p:grpSpPr>
          <a:xfrm>
            <a:off x="-2286000" y="952500"/>
            <a:ext cx="14554200" cy="2108604"/>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0" name="TextBox 20"/>
          <p:cNvSpPr txBox="1"/>
          <p:nvPr/>
        </p:nvSpPr>
        <p:spPr>
          <a:xfrm>
            <a:off x="673898" y="1419124"/>
            <a:ext cx="9994102" cy="1192634"/>
          </a:xfrm>
          <a:prstGeom prst="rect">
            <a:avLst/>
          </a:prstGeom>
        </p:spPr>
        <p:txBody>
          <a:bodyPr wrap="square" lIns="0" tIns="0" rIns="0" bIns="0" rtlCol="0" anchor="t">
            <a:spAutoFit/>
          </a:bodyPr>
          <a:lstStyle/>
          <a:p>
            <a:pPr lvl="0" algn="ctr">
              <a:lnSpc>
                <a:spcPts val="9286"/>
              </a:lnSpc>
              <a:spcBef>
                <a:spcPct val="0"/>
              </a:spcBef>
            </a:pPr>
            <a:r>
              <a:rPr lang="en-GB" sz="7200" b="1" dirty="0">
                <a:solidFill>
                  <a:schemeClr val="bg1"/>
                </a:solidFill>
                <a:latin typeface="Cambria" panose="02040503050406030204" pitchFamily="18" charset="0"/>
                <a:ea typeface="Cambria" panose="02040503050406030204" pitchFamily="18" charset="0"/>
              </a:rPr>
              <a:t>Data Science Internship</a:t>
            </a:r>
            <a:r>
              <a:rPr lang="en-GB" sz="7200" dirty="0">
                <a:solidFill>
                  <a:schemeClr val="bg1"/>
                </a:solidFill>
              </a:rPr>
              <a:t>​</a:t>
            </a:r>
            <a:endParaRPr lang="en-US" sz="7200" u="none" strike="noStrike" spc="53" dirty="0">
              <a:solidFill>
                <a:schemeClr val="bg1"/>
              </a:solidFill>
              <a:latin typeface="Archivo Black"/>
            </a:endParaRPr>
          </a:p>
        </p:txBody>
      </p:sp>
      <p:sp>
        <p:nvSpPr>
          <p:cNvPr id="21" name="TextBox 20"/>
          <p:cNvSpPr txBox="1"/>
          <p:nvPr/>
        </p:nvSpPr>
        <p:spPr>
          <a:xfrm>
            <a:off x="685800" y="3355047"/>
            <a:ext cx="11125200" cy="6494085"/>
          </a:xfrm>
          <a:prstGeom prst="rect">
            <a:avLst/>
          </a:prstGeom>
          <a:noFill/>
        </p:spPr>
        <p:txBody>
          <a:bodyPr wrap="square" rtlCol="0">
            <a:spAutoFit/>
          </a:bodyPr>
          <a:lstStyle/>
          <a:p>
            <a:r>
              <a:rPr lang="en-US" sz="3200" dirty="0">
                <a:latin typeface="Bell MT" panose="02020503060305020303" pitchFamily="18" charset="0"/>
              </a:rPr>
              <a:t>During the internship, I was afforded invaluable opportunities for skill enhancement and learning under the guidance of mentors and their content. Their mentorship significantly facilitated my learning journey, making the process of self-improvement more accessible. </a:t>
            </a:r>
            <a:r>
              <a:rPr lang="en-GB" sz="3200" dirty="0">
                <a:latin typeface="Bell MT" panose="02020503060305020303" pitchFamily="18" charset="0"/>
                <a:ea typeface="Cambria" panose="02040503050406030204" pitchFamily="18" charset="0"/>
              </a:rPr>
              <a:t>The hands-on experience working on a project on Sales Analysis was invaluable for developing my practical data science skills. I learned invaluable skills in Python programming, machine learning, data visualization, and communicating data insights.</a:t>
            </a:r>
            <a:r>
              <a:rPr lang="en-US" sz="3200" dirty="0">
                <a:latin typeface="Bell MT" panose="02020503060305020303" pitchFamily="18" charset="0"/>
              </a:rPr>
              <a:t> This experience not only honed my analytical capabilities but also provided a comprehensive understanding of the practical application of data science skills within a real-world context.</a:t>
            </a:r>
          </a:p>
          <a:p>
            <a:endParaRPr lang="en-US" sz="3200" dirty="0">
              <a:latin typeface="Bell MT" panose="02020503060305020303" pitchFamily="18" charset="0"/>
            </a:endParaRPr>
          </a:p>
        </p:txBody>
      </p:sp>
    </p:spTree>
    <p:extLst>
      <p:ext uri="{BB962C8B-B14F-4D97-AF65-F5344CB8AC3E}">
        <p14:creationId xmlns:p14="http://schemas.microsoft.com/office/powerpoint/2010/main" val="310141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13922772" y="3797725"/>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11330378" y="3821143"/>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3897879" y="6391483"/>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2227467" y="4671699"/>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4818830" y="7298700"/>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4796747" y="4671699"/>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2484547" y="4951648"/>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128613" y="4960160"/>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295400" y="1751725"/>
            <a:ext cx="9308329" cy="910314"/>
          </a:xfrm>
          <a:prstGeom prst="rect">
            <a:avLst/>
          </a:prstGeom>
        </p:spPr>
        <p:txBody>
          <a:bodyPr lIns="0" tIns="0" rIns="0" bIns="0" rtlCol="0" anchor="t">
            <a:spAutoFit/>
          </a:bodyPr>
          <a:lstStyle/>
          <a:p>
            <a:pPr marL="0" lvl="0" indent="0" algn="ctr">
              <a:lnSpc>
                <a:spcPts val="6548"/>
              </a:lnSpc>
              <a:spcBef>
                <a:spcPct val="0"/>
              </a:spcBef>
            </a:pPr>
            <a:r>
              <a:rPr lang="en-US" sz="8000" u="none" strike="noStrike" spc="37" dirty="0">
                <a:solidFill>
                  <a:srgbClr val="FFFFFF"/>
                </a:solidFill>
                <a:latin typeface="Archivo Black"/>
              </a:rPr>
              <a:t>INTRODUCTION</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5128613" y="7586990"/>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4" name="TextBox 43"/>
          <p:cNvSpPr txBox="1"/>
          <p:nvPr/>
        </p:nvSpPr>
        <p:spPr>
          <a:xfrm>
            <a:off x="1123979" y="3958887"/>
            <a:ext cx="10708202" cy="6001643"/>
          </a:xfrm>
          <a:prstGeom prst="rect">
            <a:avLst/>
          </a:prstGeom>
          <a:noFill/>
        </p:spPr>
        <p:txBody>
          <a:bodyPr wrap="square" rtlCol="0">
            <a:spAutoFit/>
          </a:bodyPr>
          <a:lstStyle/>
          <a:p>
            <a:r>
              <a:rPr lang="en-US" sz="3200" dirty="0">
                <a:latin typeface="Bell MT" panose="02020503060305020303" pitchFamily="18" charset="0"/>
              </a:rPr>
              <a:t>The Diwali Sales Analysis dataset, capturing valuable insights into the festival's sales trends. This dataset compiles information from diverse customers, including </a:t>
            </a:r>
            <a:r>
              <a:rPr lang="en-US" sz="3200" dirty="0" err="1">
                <a:latin typeface="Bell MT" panose="02020503060305020303" pitchFamily="18" charset="0"/>
              </a:rPr>
              <a:t>User_ID</a:t>
            </a:r>
            <a:r>
              <a:rPr lang="en-US" sz="3200" dirty="0">
                <a:latin typeface="Bell MT" panose="02020503060305020303" pitchFamily="18" charset="0"/>
              </a:rPr>
              <a:t>, Customer Name, </a:t>
            </a:r>
            <a:r>
              <a:rPr lang="en-US" sz="3200" dirty="0" err="1">
                <a:latin typeface="Bell MT" panose="02020503060305020303" pitchFamily="18" charset="0"/>
              </a:rPr>
              <a:t>Product_ID</a:t>
            </a:r>
            <a:r>
              <a:rPr lang="en-US" sz="3200" dirty="0">
                <a:latin typeface="Bell MT" panose="02020503060305020303" pitchFamily="18" charset="0"/>
              </a:rPr>
              <a:t>, Gender, Age Group, Age, Marital Status, State, Zone, Occupation, Product Category, Orders, and Amount spent. This dataset provides a rich source for exploring consumer behavior during Diwali, shedding light on preferences, spending patterns, and regional variations. As we delve into the analysis, we aim to uncover meaningful insights to inform business strategies and enhance the overall customer experience during this festive season.</a:t>
            </a:r>
            <a:br>
              <a:rPr lang="en-US" sz="3200" dirty="0">
                <a:latin typeface="Bell MT" panose="02020503060305020303" pitchFamily="18" charset="0"/>
              </a:rPr>
            </a:br>
            <a:endParaRPr lang="en-US" sz="3200" dirty="0">
              <a:latin typeface="Bell MT" panose="020205030603050203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456233"/>
            <a:ext cx="3086100" cy="579955"/>
            <a:chOff x="0" y="-19050"/>
            <a:chExt cx="812800" cy="15274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b="1" dirty="0">
                  <a:solidFill>
                    <a:schemeClr val="bg1"/>
                  </a:solidFill>
                </a:rPr>
                <a:t>Overall Sales Performance</a:t>
              </a:r>
              <a:endParaRPr lang="en-US" sz="2400" dirty="0">
                <a:solidFill>
                  <a:schemeClr val="bg1"/>
                </a:solidFill>
                <a:latin typeface="Montserrat Classic"/>
              </a:endParaRP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456233"/>
            <a:ext cx="3086100" cy="579955"/>
            <a:chOff x="0" y="-19050"/>
            <a:chExt cx="812800" cy="15274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b="1" dirty="0">
                  <a:solidFill>
                    <a:schemeClr val="bg1"/>
                  </a:solidFill>
                </a:rPr>
                <a:t>Customer Segmentation</a:t>
              </a:r>
              <a:endParaRPr lang="en-US" sz="2400" dirty="0">
                <a:solidFill>
                  <a:schemeClr val="bg1"/>
                </a:solidFill>
                <a:latin typeface="Montserrat Classic"/>
              </a:endParaRP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400" b="1" dirty="0">
                  <a:solidFill>
                    <a:schemeClr val="bg1"/>
                  </a:solidFill>
                </a:rPr>
                <a:t>Revenue Analysis</a:t>
              </a:r>
              <a:endParaRPr lang="en-US" sz="2800" dirty="0">
                <a:solidFill>
                  <a:schemeClr val="bg1"/>
                </a:solidFill>
                <a:latin typeface="Montserrat Classic"/>
              </a:endParaRP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400" b="1" dirty="0">
                  <a:solidFill>
                    <a:schemeClr val="bg1"/>
                  </a:solidFill>
                </a:rPr>
                <a:t>Forecasting</a:t>
              </a:r>
              <a:endParaRPr lang="en-US" sz="2800" dirty="0">
                <a:solidFill>
                  <a:schemeClr val="bg1"/>
                </a:solidFill>
                <a:latin typeface="Montserrat Classic"/>
              </a:endParaRPr>
            </a:p>
          </p:txBody>
        </p:sp>
      </p:grpSp>
      <p:sp>
        <p:nvSpPr>
          <p:cNvPr id="30" name="TextBox 30"/>
          <p:cNvSpPr txBox="1"/>
          <p:nvPr/>
        </p:nvSpPr>
        <p:spPr>
          <a:xfrm>
            <a:off x="3440521" y="1975656"/>
            <a:ext cx="10906040" cy="881844"/>
          </a:xfrm>
          <a:prstGeom prst="rect">
            <a:avLst/>
          </a:prstGeom>
        </p:spPr>
        <p:txBody>
          <a:bodyPr lIns="0" tIns="0" rIns="0" bIns="0" rtlCol="0" anchor="t">
            <a:spAutoFit/>
          </a:bodyPr>
          <a:lstStyle/>
          <a:p>
            <a:pPr marL="0" lvl="0" indent="0" algn="ctr">
              <a:lnSpc>
                <a:spcPts val="6548"/>
              </a:lnSpc>
              <a:spcBef>
                <a:spcPct val="0"/>
              </a:spcBef>
            </a:pPr>
            <a:r>
              <a:rPr lang="en-US" sz="6600" u="none" strike="noStrike" spc="37" dirty="0">
                <a:solidFill>
                  <a:srgbClr val="010101"/>
                </a:solidFill>
                <a:latin typeface="Archivo Black"/>
              </a:rPr>
              <a:t>OBJECTIVE</a:t>
            </a:r>
            <a:endParaRPr lang="en-US" sz="4745" u="none" strike="noStrike" spc="37" dirty="0">
              <a:solidFill>
                <a:srgbClr val="010101"/>
              </a:solidFill>
              <a:latin typeface="Archivo Black"/>
            </a:endParaRPr>
          </a:p>
        </p:txBody>
      </p:sp>
      <p:sp>
        <p:nvSpPr>
          <p:cNvPr id="35" name="Freeform 35"/>
          <p:cNvSpPr/>
          <p:nvPr/>
        </p:nvSpPr>
        <p:spPr>
          <a:xfrm>
            <a:off x="7049001" y="4182016"/>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7" name="Freeform 37"/>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TextBox 38"/>
          <p:cNvSpPr txBox="1"/>
          <p:nvPr/>
        </p:nvSpPr>
        <p:spPr>
          <a:xfrm>
            <a:off x="2460021" y="6242417"/>
            <a:ext cx="3090387"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Bell MT" panose="02020503060305020303" pitchFamily="18" charset="0"/>
              </a:rPr>
              <a:t>Analyze the total sales during the Diwali period.</a:t>
            </a:r>
          </a:p>
          <a:p>
            <a:pPr marL="285750" indent="-285750">
              <a:buFont typeface="Wingdings" panose="05000000000000000000" pitchFamily="2" charset="2"/>
              <a:buChar char="Ø"/>
            </a:pPr>
            <a:r>
              <a:rPr lang="en-US" sz="2000" dirty="0">
                <a:latin typeface="Bell MT" panose="02020503060305020303" pitchFamily="18" charset="0"/>
              </a:rPr>
              <a:t>Compare the sales performance with previous periods or Diwali seasons.</a:t>
            </a:r>
          </a:p>
        </p:txBody>
      </p:sp>
      <p:sp>
        <p:nvSpPr>
          <p:cNvPr id="40" name="TextBox 39"/>
          <p:cNvSpPr txBox="1"/>
          <p:nvPr/>
        </p:nvSpPr>
        <p:spPr>
          <a:xfrm>
            <a:off x="5912487" y="6250170"/>
            <a:ext cx="3069952" cy="193899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Bell MT" panose="02020503060305020303" pitchFamily="18" charset="0"/>
              </a:rPr>
              <a:t>Analyze the purchasing behavior of different customer segments during Diwali.</a:t>
            </a:r>
          </a:p>
          <a:p>
            <a:pPr marL="285750" indent="-285750">
              <a:buFont typeface="Wingdings" panose="05000000000000000000" pitchFamily="2" charset="2"/>
              <a:buChar char="Ø"/>
            </a:pPr>
            <a:r>
              <a:rPr lang="en-US" sz="2000" dirty="0">
                <a:latin typeface="Bell MT" panose="02020503060305020303" pitchFamily="18" charset="0"/>
              </a:rPr>
              <a:t>Segment customers based on demographics</a:t>
            </a:r>
            <a:endParaRPr lang="en-US" sz="2400" dirty="0">
              <a:latin typeface="Bell MT" panose="02020503060305020303" pitchFamily="18" charset="0"/>
            </a:endParaRPr>
          </a:p>
        </p:txBody>
      </p:sp>
      <p:sp>
        <p:nvSpPr>
          <p:cNvPr id="41" name="TextBox 40"/>
          <p:cNvSpPr txBox="1"/>
          <p:nvPr/>
        </p:nvSpPr>
        <p:spPr>
          <a:xfrm>
            <a:off x="9317310" y="6260442"/>
            <a:ext cx="3069952" cy="163121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Bell MT" panose="02020503060305020303" pitchFamily="18" charset="0"/>
              </a:rPr>
              <a:t>Examine the distribution of revenue across different customer groups, products, and regions.</a:t>
            </a:r>
            <a:endParaRPr lang="en-US" sz="2800" dirty="0">
              <a:latin typeface="Bell MT" panose="02020503060305020303" pitchFamily="18" charset="0"/>
            </a:endParaRPr>
          </a:p>
        </p:txBody>
      </p:sp>
      <p:sp>
        <p:nvSpPr>
          <p:cNvPr id="42" name="TextBox 41"/>
          <p:cNvSpPr txBox="1"/>
          <p:nvPr/>
        </p:nvSpPr>
        <p:spPr>
          <a:xfrm>
            <a:off x="12737150" y="6275817"/>
            <a:ext cx="3069952"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Bell MT" panose="02020503060305020303" pitchFamily="18" charset="0"/>
              </a:rPr>
              <a:t>Use historical data to create sales forecasts for the upcoming Diwali season.</a:t>
            </a:r>
            <a:endParaRPr lang="en-US" sz="2800" dirty="0">
              <a:latin typeface="Bell MT" panose="02020503060305020303" pitchFamily="18" charset="0"/>
            </a:endParaRPr>
          </a:p>
        </p:txBody>
      </p:sp>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4150" y="4143227"/>
            <a:ext cx="1150840" cy="1150840"/>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2800" y="4106669"/>
            <a:ext cx="1174508" cy="1174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2069511" y="4580104"/>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4567689" y="4719021"/>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2661056" y="4741787"/>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a:off x="9863887" y="4719021"/>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Freeform 29"/>
          <p:cNvSpPr/>
          <p:nvPr/>
        </p:nvSpPr>
        <p:spPr>
          <a:xfrm>
            <a:off x="7418509" y="4719021"/>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Freeform 30"/>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TextBox 32"/>
          <p:cNvSpPr txBox="1"/>
          <p:nvPr/>
        </p:nvSpPr>
        <p:spPr>
          <a:xfrm>
            <a:off x="1040461" y="6522651"/>
            <a:ext cx="2878947" cy="461665"/>
          </a:xfrm>
          <a:prstGeom prst="rect">
            <a:avLst/>
          </a:prstGeom>
        </p:spPr>
        <p:txBody>
          <a:bodyPr wrap="square" lIns="0" tIns="0" rIns="0" bIns="0" rtlCol="0" anchor="t">
            <a:spAutoFit/>
          </a:bodyPr>
          <a:lstStyle/>
          <a:p>
            <a:pPr algn="ctr">
              <a:lnSpc>
                <a:spcPts val="3591"/>
              </a:lnSpc>
            </a:pPr>
            <a:r>
              <a:rPr lang="en-US" sz="2800" b="1" dirty="0">
                <a:latin typeface="Bell MT" panose="02020503060305020303" pitchFamily="18" charset="0"/>
              </a:rPr>
              <a:t>Data Exploration</a:t>
            </a:r>
            <a:endParaRPr lang="en-US" sz="3600" spc="36" dirty="0">
              <a:solidFill>
                <a:srgbClr val="040506"/>
              </a:solidFill>
              <a:latin typeface="Bell MT" panose="02020503060305020303" pitchFamily="18" charset="0"/>
            </a:endParaRPr>
          </a:p>
        </p:txBody>
      </p:sp>
      <p:sp>
        <p:nvSpPr>
          <p:cNvPr id="43" name="TextBox 42"/>
          <p:cNvSpPr txBox="1"/>
          <p:nvPr/>
        </p:nvSpPr>
        <p:spPr>
          <a:xfrm>
            <a:off x="626376" y="7149536"/>
            <a:ext cx="4267200" cy="221599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Examine the structure of the dataset</a:t>
            </a:r>
          </a:p>
          <a:p>
            <a:pPr marL="285750" indent="-285750">
              <a:buFont typeface="Wingdings" panose="05000000000000000000" pitchFamily="2" charset="2"/>
              <a:buChar char="Ø"/>
            </a:pPr>
            <a:r>
              <a:rPr lang="en-US" sz="2000" dirty="0"/>
              <a:t>Check for missing values and handle them appropriately</a:t>
            </a:r>
          </a:p>
          <a:p>
            <a:pPr marL="285750" indent="-285750">
              <a:buFont typeface="Wingdings" panose="05000000000000000000" pitchFamily="2" charset="2"/>
              <a:buChar char="Ø"/>
            </a:pPr>
            <a:r>
              <a:rPr lang="en-US" sz="2000" dirty="0"/>
              <a:t>Explore summary statistics to understand the distribution of numerical features.</a:t>
            </a:r>
          </a:p>
          <a:p>
            <a:r>
              <a:rPr lang="en-US" dirty="0"/>
              <a:t> </a:t>
            </a:r>
            <a:endParaRPr lang="en-US" sz="2000" dirty="0"/>
          </a:p>
        </p:txBody>
      </p:sp>
      <p:sp>
        <p:nvSpPr>
          <p:cNvPr id="45" name="TextBox 34"/>
          <p:cNvSpPr txBox="1"/>
          <p:nvPr/>
        </p:nvSpPr>
        <p:spPr>
          <a:xfrm>
            <a:off x="6602214" y="6439458"/>
            <a:ext cx="2826305" cy="923330"/>
          </a:xfrm>
          <a:prstGeom prst="rect">
            <a:avLst/>
          </a:prstGeom>
        </p:spPr>
        <p:txBody>
          <a:bodyPr wrap="square" lIns="0" tIns="0" rIns="0" bIns="0" rtlCol="0" anchor="t">
            <a:spAutoFit/>
          </a:bodyPr>
          <a:lstStyle/>
          <a:p>
            <a:pPr algn="ctr">
              <a:lnSpc>
                <a:spcPts val="3591"/>
              </a:lnSpc>
            </a:pPr>
            <a:r>
              <a:rPr lang="en-IN" sz="2800" b="1" dirty="0">
                <a:latin typeface="Bell MT" panose="02020503060305020303" pitchFamily="18" charset="0"/>
              </a:rPr>
              <a:t>Exploratory Data Analysis (EDA)</a:t>
            </a:r>
            <a:endParaRPr lang="en-US" sz="2602" spc="36" dirty="0">
              <a:solidFill>
                <a:srgbClr val="040506"/>
              </a:solidFill>
              <a:latin typeface="Montserrat Classic"/>
            </a:endParaRPr>
          </a:p>
        </p:txBody>
      </p:sp>
      <p:sp>
        <p:nvSpPr>
          <p:cNvPr id="46" name="TextBox 45"/>
          <p:cNvSpPr txBox="1"/>
          <p:nvPr/>
        </p:nvSpPr>
        <p:spPr>
          <a:xfrm>
            <a:off x="6193298" y="7497521"/>
            <a:ext cx="3944348" cy="1938992"/>
          </a:xfrm>
          <a:prstGeom prst="rect">
            <a:avLst/>
          </a:prstGeom>
          <a:noFill/>
        </p:spPr>
        <p:txBody>
          <a:bodyPr wrap="square" rtlCol="0">
            <a:spAutoFit/>
          </a:bodyPr>
          <a:lstStyle/>
          <a:p>
            <a:pPr algn="ctr"/>
            <a:r>
              <a:rPr lang="en-US" sz="2000" dirty="0">
                <a:latin typeface="Bell MT" panose="02020503060305020303" pitchFamily="18" charset="0"/>
              </a:rPr>
              <a:t>Conduct a thorough analysis of the dataset to understand its structure and distribution. Explore key statistics, visualizations, and correlations to gain initial insights into the world population data.</a:t>
            </a:r>
          </a:p>
        </p:txBody>
      </p:sp>
      <p:sp>
        <p:nvSpPr>
          <p:cNvPr id="47" name="TextBox 32"/>
          <p:cNvSpPr txBox="1"/>
          <p:nvPr/>
        </p:nvSpPr>
        <p:spPr>
          <a:xfrm>
            <a:off x="3765750" y="1548295"/>
            <a:ext cx="2403185" cy="461665"/>
          </a:xfrm>
          <a:prstGeom prst="rect">
            <a:avLst/>
          </a:prstGeom>
        </p:spPr>
        <p:txBody>
          <a:bodyPr wrap="square" lIns="0" tIns="0" rIns="0" bIns="0" rtlCol="0" anchor="t">
            <a:spAutoFit/>
          </a:bodyPr>
          <a:lstStyle/>
          <a:p>
            <a:pPr algn="ctr">
              <a:lnSpc>
                <a:spcPts val="3591"/>
              </a:lnSpc>
            </a:pPr>
            <a:r>
              <a:rPr lang="en-IN" sz="2800" b="1" dirty="0">
                <a:latin typeface="Bell MT" panose="02020503060305020303" pitchFamily="18" charset="0"/>
              </a:rPr>
              <a:t>Data Cleaning</a:t>
            </a:r>
            <a:endParaRPr lang="en-US" sz="2602" spc="36" dirty="0">
              <a:solidFill>
                <a:srgbClr val="040506"/>
              </a:solidFill>
              <a:latin typeface="Montserrat Classic"/>
            </a:endParaRPr>
          </a:p>
        </p:txBody>
      </p:sp>
      <p:sp>
        <p:nvSpPr>
          <p:cNvPr id="48" name="TextBox 47"/>
          <p:cNvSpPr txBox="1"/>
          <p:nvPr/>
        </p:nvSpPr>
        <p:spPr>
          <a:xfrm>
            <a:off x="3056643" y="2141319"/>
            <a:ext cx="3767056" cy="1938992"/>
          </a:xfrm>
          <a:prstGeom prst="rect">
            <a:avLst/>
          </a:prstGeom>
          <a:noFill/>
        </p:spPr>
        <p:txBody>
          <a:bodyPr wrap="square" rtlCol="0">
            <a:spAutoFit/>
          </a:bodyPr>
          <a:lstStyle/>
          <a:p>
            <a:pPr algn="ctr"/>
            <a:r>
              <a:rPr lang="en-US" sz="2000" dirty="0">
                <a:latin typeface="Bell MT" panose="02020503060305020303" pitchFamily="18" charset="0"/>
              </a:rPr>
              <a:t>Begin by removing redundancy </a:t>
            </a:r>
          </a:p>
          <a:p>
            <a:pPr algn="ctr"/>
            <a:r>
              <a:rPr lang="en-US" sz="2000" dirty="0">
                <a:latin typeface="Bell MT" panose="02020503060305020303" pitchFamily="18" charset="0"/>
              </a:rPr>
              <a:t>And ensuring data integrity. </a:t>
            </a:r>
          </a:p>
          <a:p>
            <a:pPr algn="ctr"/>
            <a:r>
              <a:rPr lang="en-US" sz="2000" dirty="0">
                <a:latin typeface="Bell MT" panose="02020503060305020303" pitchFamily="18" charset="0"/>
              </a:rPr>
              <a:t>Identify and eliminate duplicate </a:t>
            </a:r>
          </a:p>
          <a:p>
            <a:pPr algn="ctr"/>
            <a:r>
              <a:rPr lang="en-US" sz="2000" dirty="0">
                <a:latin typeface="Bell MT" panose="02020503060305020303" pitchFamily="18" charset="0"/>
              </a:rPr>
              <a:t>or irrelevant entries to streamline </a:t>
            </a:r>
          </a:p>
          <a:p>
            <a:pPr algn="ctr"/>
            <a:r>
              <a:rPr lang="en-US" sz="2000" dirty="0">
                <a:latin typeface="Bell MT" panose="02020503060305020303" pitchFamily="18" charset="0"/>
              </a:rPr>
              <a:t>the dataset.</a:t>
            </a:r>
          </a:p>
          <a:p>
            <a:endParaRPr lang="en-US" sz="2000" dirty="0"/>
          </a:p>
        </p:txBody>
      </p:sp>
      <p:sp>
        <p:nvSpPr>
          <p:cNvPr id="49" name="TextBox 32"/>
          <p:cNvSpPr txBox="1"/>
          <p:nvPr/>
        </p:nvSpPr>
        <p:spPr>
          <a:xfrm>
            <a:off x="9012582" y="1447558"/>
            <a:ext cx="2403185" cy="461665"/>
          </a:xfrm>
          <a:prstGeom prst="rect">
            <a:avLst/>
          </a:prstGeom>
        </p:spPr>
        <p:txBody>
          <a:bodyPr wrap="square" lIns="0" tIns="0" rIns="0" bIns="0" rtlCol="0" anchor="t">
            <a:spAutoFit/>
          </a:bodyPr>
          <a:lstStyle/>
          <a:p>
            <a:pPr algn="ctr">
              <a:lnSpc>
                <a:spcPts val="3591"/>
              </a:lnSpc>
            </a:pPr>
            <a:r>
              <a:rPr lang="en-IN" sz="2800" b="1" dirty="0">
                <a:latin typeface="Bell MT" panose="02020503060305020303" pitchFamily="18" charset="0"/>
              </a:rPr>
              <a:t>Data Cleaning</a:t>
            </a:r>
            <a:endParaRPr lang="en-US" sz="2602" spc="36" dirty="0">
              <a:solidFill>
                <a:srgbClr val="040506"/>
              </a:solidFill>
              <a:latin typeface="Montserrat Classic"/>
            </a:endParaRPr>
          </a:p>
        </p:txBody>
      </p:sp>
      <p:sp>
        <p:nvSpPr>
          <p:cNvPr id="50" name="TextBox 49"/>
          <p:cNvSpPr txBox="1"/>
          <p:nvPr/>
        </p:nvSpPr>
        <p:spPr>
          <a:xfrm>
            <a:off x="8303475" y="2040582"/>
            <a:ext cx="3767056" cy="1938992"/>
          </a:xfrm>
          <a:prstGeom prst="rect">
            <a:avLst/>
          </a:prstGeom>
          <a:noFill/>
        </p:spPr>
        <p:txBody>
          <a:bodyPr wrap="square" rtlCol="0">
            <a:spAutoFit/>
          </a:bodyPr>
          <a:lstStyle/>
          <a:p>
            <a:pPr algn="ctr"/>
            <a:r>
              <a:rPr lang="en-US" sz="2000" dirty="0">
                <a:latin typeface="Bell MT" panose="02020503060305020303" pitchFamily="18" charset="0"/>
              </a:rPr>
              <a:t>Begin by removing redundancy </a:t>
            </a:r>
          </a:p>
          <a:p>
            <a:pPr algn="ctr"/>
            <a:r>
              <a:rPr lang="en-US" sz="2000" dirty="0">
                <a:latin typeface="Bell MT" panose="02020503060305020303" pitchFamily="18" charset="0"/>
              </a:rPr>
              <a:t>And ensuring data integrity. </a:t>
            </a:r>
          </a:p>
          <a:p>
            <a:pPr algn="ctr"/>
            <a:r>
              <a:rPr lang="en-US" sz="2000" dirty="0">
                <a:latin typeface="Bell MT" panose="02020503060305020303" pitchFamily="18" charset="0"/>
              </a:rPr>
              <a:t>Identify and eliminate duplicate </a:t>
            </a:r>
          </a:p>
          <a:p>
            <a:pPr algn="ctr"/>
            <a:r>
              <a:rPr lang="en-US" sz="2000" dirty="0">
                <a:latin typeface="Bell MT" panose="02020503060305020303" pitchFamily="18" charset="0"/>
              </a:rPr>
              <a:t>or irrelevant entries to streamline </a:t>
            </a:r>
          </a:p>
          <a:p>
            <a:pPr algn="ctr"/>
            <a:r>
              <a:rPr lang="en-US" sz="2000" dirty="0">
                <a:latin typeface="Bell MT" panose="02020503060305020303" pitchFamily="18" charset="0"/>
              </a:rPr>
              <a:t>the dataset.</a:t>
            </a:r>
          </a:p>
          <a:p>
            <a:endParaRPr lang="en-US" sz="2000" dirty="0"/>
          </a:p>
        </p:txBody>
      </p:sp>
      <p:sp>
        <p:nvSpPr>
          <p:cNvPr id="51" name="TextBox 32"/>
          <p:cNvSpPr txBox="1"/>
          <p:nvPr/>
        </p:nvSpPr>
        <p:spPr>
          <a:xfrm>
            <a:off x="12065664" y="6604947"/>
            <a:ext cx="2945736" cy="461665"/>
          </a:xfrm>
          <a:prstGeom prst="rect">
            <a:avLst/>
          </a:prstGeom>
        </p:spPr>
        <p:txBody>
          <a:bodyPr wrap="square" lIns="0" tIns="0" rIns="0" bIns="0" rtlCol="0" anchor="t">
            <a:spAutoFit/>
          </a:bodyPr>
          <a:lstStyle/>
          <a:p>
            <a:pPr algn="ctr">
              <a:lnSpc>
                <a:spcPts val="3591"/>
              </a:lnSpc>
            </a:pPr>
            <a:r>
              <a:rPr lang="en-US" sz="2800" b="1" dirty="0">
                <a:latin typeface="Bell MT" panose="02020503060305020303" pitchFamily="18" charset="0"/>
              </a:rPr>
              <a:t>Data Visualization</a:t>
            </a:r>
            <a:endParaRPr lang="en-US" sz="3600" spc="36" dirty="0">
              <a:solidFill>
                <a:srgbClr val="040506"/>
              </a:solidFill>
              <a:latin typeface="Bell MT" panose="02020503060305020303" pitchFamily="18" charset="0"/>
            </a:endParaRPr>
          </a:p>
        </p:txBody>
      </p:sp>
      <p:sp>
        <p:nvSpPr>
          <p:cNvPr id="52" name="TextBox 51"/>
          <p:cNvSpPr txBox="1"/>
          <p:nvPr/>
        </p:nvSpPr>
        <p:spPr>
          <a:xfrm>
            <a:off x="11787310" y="7209920"/>
            <a:ext cx="3502443" cy="2893100"/>
          </a:xfrm>
          <a:prstGeom prst="rect">
            <a:avLst/>
          </a:prstGeom>
          <a:noFill/>
        </p:spPr>
        <p:txBody>
          <a:bodyPr wrap="square" rtlCol="0">
            <a:spAutoFit/>
          </a:bodyPr>
          <a:lstStyle/>
          <a:p>
            <a:pPr marL="285750" indent="-285750">
              <a:buFont typeface="Wingdings" panose="05000000000000000000" pitchFamily="2" charset="2"/>
              <a:buChar char="Ø"/>
            </a:pPr>
            <a:r>
              <a:rPr lang="en-US" dirty="0"/>
              <a:t>Create visualizations to better understand the distribution of sales, orders, and other key metrics.</a:t>
            </a:r>
          </a:p>
          <a:p>
            <a:pPr marL="285750" indent="-285750">
              <a:buFont typeface="Wingdings" panose="05000000000000000000" pitchFamily="2" charset="2"/>
              <a:buChar char="Ø"/>
            </a:pPr>
            <a:r>
              <a:rPr lang="en-US" dirty="0"/>
              <a:t>Explore relationships between different features.</a:t>
            </a:r>
          </a:p>
          <a:p>
            <a:pPr marL="285750" indent="-285750">
              <a:buFont typeface="Wingdings" panose="05000000000000000000" pitchFamily="2" charset="2"/>
              <a:buChar char="Ø"/>
            </a:pPr>
            <a:r>
              <a:rPr lang="en-US" dirty="0"/>
              <a:t>Use visualizations to identify patterns and insights in the data.</a:t>
            </a:r>
          </a:p>
          <a:p>
            <a:pPr marL="285750" indent="-285750" algn="ctr">
              <a:buFont typeface="Wingdings" panose="05000000000000000000" pitchFamily="2" charset="2"/>
              <a:buChar char="Ø"/>
            </a:pPr>
            <a:endParaRPr lang="en-US" sz="2000" dirty="0"/>
          </a:p>
        </p:txBody>
      </p:sp>
      <p:sp>
        <p:nvSpPr>
          <p:cNvPr id="53" name="TextBox 32"/>
          <p:cNvSpPr txBox="1"/>
          <p:nvPr/>
        </p:nvSpPr>
        <p:spPr>
          <a:xfrm>
            <a:off x="14460336" y="1716922"/>
            <a:ext cx="2403185" cy="449675"/>
          </a:xfrm>
          <a:prstGeom prst="rect">
            <a:avLst/>
          </a:prstGeom>
        </p:spPr>
        <p:txBody>
          <a:bodyPr wrap="square" lIns="0" tIns="0" rIns="0" bIns="0" rtlCol="0" anchor="t">
            <a:spAutoFit/>
          </a:bodyPr>
          <a:lstStyle/>
          <a:p>
            <a:pPr algn="ctr">
              <a:lnSpc>
                <a:spcPts val="3591"/>
              </a:lnSpc>
            </a:pPr>
            <a:r>
              <a:rPr lang="en-US" sz="2800" b="1" dirty="0">
                <a:latin typeface="Bell MT" panose="02020503060305020303" pitchFamily="18" charset="0"/>
              </a:rPr>
              <a:t>Optimization</a:t>
            </a:r>
            <a:endParaRPr lang="en-US" sz="3600" spc="36" dirty="0">
              <a:solidFill>
                <a:srgbClr val="040506"/>
              </a:solidFill>
              <a:latin typeface="Bell MT" panose="02020503060305020303" pitchFamily="18" charset="0"/>
            </a:endParaRPr>
          </a:p>
        </p:txBody>
      </p:sp>
      <p:sp>
        <p:nvSpPr>
          <p:cNvPr id="54" name="TextBox 53"/>
          <p:cNvSpPr txBox="1"/>
          <p:nvPr/>
        </p:nvSpPr>
        <p:spPr>
          <a:xfrm>
            <a:off x="13751229" y="2309946"/>
            <a:ext cx="3767056" cy="1477328"/>
          </a:xfrm>
          <a:prstGeom prst="rect">
            <a:avLst/>
          </a:prstGeom>
          <a:noFill/>
        </p:spPr>
        <p:txBody>
          <a:bodyPr wrap="square" rtlCol="0">
            <a:spAutoFit/>
          </a:bodyPr>
          <a:lstStyle/>
          <a:p>
            <a:pPr marL="342900" indent="-342900">
              <a:buFont typeface="Wingdings" panose="05000000000000000000" pitchFamily="2" charset="2"/>
              <a:buChar char="Ø"/>
            </a:pPr>
            <a:r>
              <a:rPr lang="en-US" dirty="0"/>
              <a:t>Fine-tune the model parameters for better performance.</a:t>
            </a:r>
          </a:p>
          <a:p>
            <a:pPr marL="342900" indent="-342900">
              <a:buFont typeface="Wingdings" panose="05000000000000000000" pitchFamily="2" charset="2"/>
              <a:buChar char="Ø"/>
            </a:pPr>
            <a:r>
              <a:rPr lang="en-US" dirty="0"/>
              <a:t>Consider feature selection or engineering based on model insights.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5110031" y="1380243"/>
            <a:ext cx="9537014" cy="937372"/>
          </a:xfrm>
          <a:prstGeom prst="rect">
            <a:avLst/>
          </a:prstGeom>
        </p:spPr>
        <p:txBody>
          <a:bodyPr lIns="0" tIns="0" rIns="0" bIns="0" rtlCol="0" anchor="t">
            <a:spAutoFit/>
          </a:bodyPr>
          <a:lstStyle/>
          <a:p>
            <a:pPr marL="0" lvl="0" indent="0">
              <a:lnSpc>
                <a:spcPts val="7291"/>
              </a:lnSpc>
              <a:spcBef>
                <a:spcPct val="0"/>
              </a:spcBef>
            </a:pPr>
            <a:r>
              <a:rPr lang="en-US" sz="6000" u="none" strike="noStrike" spc="184" dirty="0">
                <a:solidFill>
                  <a:srgbClr val="010101"/>
                </a:solidFill>
                <a:latin typeface="Archivo Black"/>
              </a:rPr>
              <a:t>CONCLUSION</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3129414" y="545167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10" name="Group 10"/>
          <p:cNvGrpSpPr/>
          <p:nvPr/>
        </p:nvGrpSpPr>
        <p:grpSpPr>
          <a:xfrm>
            <a:off x="2607026" y="3322617"/>
            <a:ext cx="5489727" cy="2129053"/>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4" name="TextBox 14"/>
          <p:cNvSpPr txBox="1"/>
          <p:nvPr/>
        </p:nvSpPr>
        <p:spPr>
          <a:xfrm>
            <a:off x="3967333" y="3448259"/>
            <a:ext cx="4007894" cy="338747"/>
          </a:xfrm>
          <a:prstGeom prst="rect">
            <a:avLst/>
          </a:prstGeom>
        </p:spPr>
        <p:txBody>
          <a:bodyPr wrap="square" lIns="0" tIns="0" rIns="0" bIns="0" rtlCol="0" anchor="t">
            <a:spAutoFit/>
          </a:bodyPr>
          <a:lstStyle/>
          <a:p>
            <a:pPr>
              <a:lnSpc>
                <a:spcPts val="2641"/>
              </a:lnSpc>
              <a:spcBef>
                <a:spcPct val="0"/>
              </a:spcBef>
            </a:pPr>
            <a:r>
              <a:rPr lang="en-US" sz="2400" b="1" dirty="0">
                <a:solidFill>
                  <a:schemeClr val="bg1"/>
                </a:solidFill>
                <a:latin typeface="Bell MT" panose="02020503060305020303" pitchFamily="18" charset="0"/>
              </a:rPr>
              <a:t>Top-performing Products</a:t>
            </a:r>
            <a:endParaRPr lang="en-US" sz="2400" spc="-37" dirty="0">
              <a:solidFill>
                <a:schemeClr val="bg1"/>
              </a:solidFill>
              <a:latin typeface="Bell MT" panose="02020503060305020303" pitchFamily="18" charset="0"/>
            </a:endParaRPr>
          </a:p>
        </p:txBody>
      </p:sp>
      <p:sp>
        <p:nvSpPr>
          <p:cNvPr id="15" name="TextBox 15"/>
          <p:cNvSpPr txBox="1"/>
          <p:nvPr/>
        </p:nvSpPr>
        <p:spPr>
          <a:xfrm>
            <a:off x="4012837" y="3905806"/>
            <a:ext cx="4007894" cy="1346522"/>
          </a:xfrm>
          <a:prstGeom prst="rect">
            <a:avLst/>
          </a:prstGeom>
        </p:spPr>
        <p:txBody>
          <a:bodyPr wrap="square" lIns="0" tIns="0" rIns="0" bIns="0" rtlCol="0" anchor="t">
            <a:spAutoFit/>
          </a:bodyPr>
          <a:lstStyle/>
          <a:p>
            <a:pPr>
              <a:lnSpc>
                <a:spcPts val="2125"/>
              </a:lnSpc>
              <a:spcBef>
                <a:spcPct val="0"/>
              </a:spcBef>
            </a:pPr>
            <a:r>
              <a:rPr lang="en-US" dirty="0">
                <a:solidFill>
                  <a:schemeClr val="bg1"/>
                </a:solidFill>
                <a:latin typeface="Bell MT" panose="02020503060305020303" pitchFamily="18" charset="0"/>
              </a:rPr>
              <a:t>Identify the products (</a:t>
            </a:r>
            <a:r>
              <a:rPr lang="en-US" dirty="0" err="1">
                <a:solidFill>
                  <a:schemeClr val="bg1"/>
                </a:solidFill>
                <a:latin typeface="Bell MT" panose="02020503060305020303" pitchFamily="18" charset="0"/>
              </a:rPr>
              <a:t>Product_ID</a:t>
            </a:r>
            <a:r>
              <a:rPr lang="en-US" dirty="0">
                <a:solidFill>
                  <a:schemeClr val="bg1"/>
                </a:solidFill>
                <a:latin typeface="Bell MT" panose="02020503060305020303" pitchFamily="18" charset="0"/>
              </a:rPr>
              <a:t>) that generated the highest sales (Amount) during Diwali. This information can help in understanding customer preferences and tailoring marketing strategies.</a:t>
            </a:r>
            <a:endParaRPr lang="en-US" sz="1518" dirty="0">
              <a:solidFill>
                <a:schemeClr val="bg1"/>
              </a:solidFill>
              <a:latin typeface="Bell MT" panose="02020503060305020303" pitchFamily="18" charset="0"/>
            </a:endParaRPr>
          </a:p>
        </p:txBody>
      </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5555" b="-5555"/>
              </a:stretch>
            </a:blipFill>
          </p:spPr>
        </p:sp>
      </p:grpSp>
      <p:sp>
        <p:nvSpPr>
          <p:cNvPr id="52" name="Freeform 8"/>
          <p:cNvSpPr/>
          <p:nvPr/>
        </p:nvSpPr>
        <p:spPr>
          <a:xfrm>
            <a:off x="10851806" y="5280057"/>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53" name="Group 10"/>
          <p:cNvGrpSpPr/>
          <p:nvPr/>
        </p:nvGrpSpPr>
        <p:grpSpPr>
          <a:xfrm>
            <a:off x="10329418" y="3151004"/>
            <a:ext cx="5489727" cy="2129053"/>
            <a:chOff x="0" y="0"/>
            <a:chExt cx="1569119" cy="503617"/>
          </a:xfrm>
        </p:grpSpPr>
        <p:sp>
          <p:nvSpPr>
            <p:cNvPr id="54"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55"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56" name="TextBox 14"/>
          <p:cNvSpPr txBox="1"/>
          <p:nvPr/>
        </p:nvSpPr>
        <p:spPr>
          <a:xfrm>
            <a:off x="11689725" y="3276646"/>
            <a:ext cx="4007894" cy="337400"/>
          </a:xfrm>
          <a:prstGeom prst="rect">
            <a:avLst/>
          </a:prstGeom>
        </p:spPr>
        <p:txBody>
          <a:bodyPr wrap="square" lIns="0" tIns="0" rIns="0" bIns="0" rtlCol="0" anchor="t">
            <a:spAutoFit/>
          </a:bodyPr>
          <a:lstStyle/>
          <a:p>
            <a:pPr>
              <a:lnSpc>
                <a:spcPts val="2641"/>
              </a:lnSpc>
              <a:spcBef>
                <a:spcPct val="0"/>
              </a:spcBef>
            </a:pPr>
            <a:r>
              <a:rPr lang="en-US" sz="2400" b="1" dirty="0">
                <a:solidFill>
                  <a:schemeClr val="bg1"/>
                </a:solidFill>
                <a:latin typeface="Bell MT" panose="02020503060305020303" pitchFamily="18" charset="0"/>
              </a:rPr>
              <a:t>Order Analysis</a:t>
            </a:r>
            <a:endParaRPr lang="en-US" sz="2400" spc="-37" dirty="0">
              <a:solidFill>
                <a:schemeClr val="bg1"/>
              </a:solidFill>
              <a:latin typeface="Bell MT" panose="02020503060305020303" pitchFamily="18" charset="0"/>
            </a:endParaRPr>
          </a:p>
        </p:txBody>
      </p:sp>
      <p:sp>
        <p:nvSpPr>
          <p:cNvPr id="57" name="TextBox 15"/>
          <p:cNvSpPr txBox="1"/>
          <p:nvPr/>
        </p:nvSpPr>
        <p:spPr>
          <a:xfrm>
            <a:off x="11735229" y="3734193"/>
            <a:ext cx="4007894" cy="1346522"/>
          </a:xfrm>
          <a:prstGeom prst="rect">
            <a:avLst/>
          </a:prstGeom>
        </p:spPr>
        <p:txBody>
          <a:bodyPr wrap="square" lIns="0" tIns="0" rIns="0" bIns="0" rtlCol="0" anchor="t">
            <a:spAutoFit/>
          </a:bodyPr>
          <a:lstStyle/>
          <a:p>
            <a:pPr>
              <a:lnSpc>
                <a:spcPts val="2125"/>
              </a:lnSpc>
              <a:spcBef>
                <a:spcPct val="0"/>
              </a:spcBef>
            </a:pPr>
            <a:r>
              <a:rPr lang="en-US" dirty="0">
                <a:solidFill>
                  <a:schemeClr val="bg1"/>
                </a:solidFill>
                <a:latin typeface="Bell MT" panose="02020503060305020303" pitchFamily="18" charset="0"/>
              </a:rPr>
              <a:t>Investigate the relationship between the number of orders and the total sales amount. Understanding the average order value can help in setting pricing strategies and promotions.</a:t>
            </a:r>
            <a:endParaRPr lang="en-US" sz="1518" dirty="0">
              <a:solidFill>
                <a:schemeClr val="bg1"/>
              </a:solidFill>
              <a:latin typeface="Bell MT" panose="02020503060305020303" pitchFamily="18" charset="0"/>
            </a:endParaRPr>
          </a:p>
        </p:txBody>
      </p:sp>
      <p:sp>
        <p:nvSpPr>
          <p:cNvPr id="70" name="Freeform 8"/>
          <p:cNvSpPr/>
          <p:nvPr/>
        </p:nvSpPr>
        <p:spPr>
          <a:xfrm>
            <a:off x="3281814" y="8694695"/>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71" name="Group 10"/>
          <p:cNvGrpSpPr/>
          <p:nvPr/>
        </p:nvGrpSpPr>
        <p:grpSpPr>
          <a:xfrm>
            <a:off x="2759426" y="6565642"/>
            <a:ext cx="5489727" cy="2129053"/>
            <a:chOff x="0" y="0"/>
            <a:chExt cx="1569119" cy="503617"/>
          </a:xfrm>
        </p:grpSpPr>
        <p:sp>
          <p:nvSpPr>
            <p:cNvPr id="72"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73"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74" name="TextBox 14"/>
          <p:cNvSpPr txBox="1"/>
          <p:nvPr/>
        </p:nvSpPr>
        <p:spPr>
          <a:xfrm>
            <a:off x="4119733" y="6634900"/>
            <a:ext cx="4007894" cy="337400"/>
          </a:xfrm>
          <a:prstGeom prst="rect">
            <a:avLst/>
          </a:prstGeom>
        </p:spPr>
        <p:txBody>
          <a:bodyPr wrap="square" lIns="0" tIns="0" rIns="0" bIns="0" rtlCol="0" anchor="t">
            <a:spAutoFit/>
          </a:bodyPr>
          <a:lstStyle/>
          <a:p>
            <a:pPr>
              <a:lnSpc>
                <a:spcPts val="2641"/>
              </a:lnSpc>
              <a:spcBef>
                <a:spcPct val="0"/>
              </a:spcBef>
            </a:pPr>
            <a:r>
              <a:rPr lang="en-US" sz="2400" b="1" dirty="0">
                <a:solidFill>
                  <a:schemeClr val="bg1"/>
                </a:solidFill>
                <a:latin typeface="Bell MT" panose="02020503060305020303" pitchFamily="18" charset="0"/>
              </a:rPr>
              <a:t>Customer Analysis</a:t>
            </a:r>
            <a:endParaRPr lang="en-US" sz="2400" spc="-37" dirty="0">
              <a:solidFill>
                <a:schemeClr val="bg1"/>
              </a:solidFill>
              <a:latin typeface="Bell MT" panose="02020503060305020303" pitchFamily="18" charset="0"/>
            </a:endParaRPr>
          </a:p>
        </p:txBody>
      </p:sp>
      <p:sp>
        <p:nvSpPr>
          <p:cNvPr id="75" name="TextBox 15"/>
          <p:cNvSpPr txBox="1"/>
          <p:nvPr/>
        </p:nvSpPr>
        <p:spPr>
          <a:xfrm>
            <a:off x="4165237" y="7032873"/>
            <a:ext cx="4083916" cy="1615827"/>
          </a:xfrm>
          <a:prstGeom prst="rect">
            <a:avLst/>
          </a:prstGeom>
        </p:spPr>
        <p:txBody>
          <a:bodyPr wrap="square" lIns="0" tIns="0" rIns="0" bIns="0" rtlCol="0" anchor="t">
            <a:spAutoFit/>
          </a:bodyPr>
          <a:lstStyle/>
          <a:p>
            <a:pPr>
              <a:lnSpc>
                <a:spcPts val="2125"/>
              </a:lnSpc>
              <a:spcBef>
                <a:spcPct val="0"/>
              </a:spcBef>
            </a:pPr>
            <a:r>
              <a:rPr lang="en-US" dirty="0">
                <a:solidFill>
                  <a:schemeClr val="bg1"/>
                </a:solidFill>
                <a:latin typeface="Bell MT" panose="02020503060305020303" pitchFamily="18" charset="0"/>
              </a:rPr>
              <a:t>Analyze the behavior of individual customers (</a:t>
            </a:r>
            <a:r>
              <a:rPr lang="en-US" dirty="0" err="1">
                <a:solidFill>
                  <a:schemeClr val="bg1"/>
                </a:solidFill>
                <a:latin typeface="Bell MT" panose="02020503060305020303" pitchFamily="18" charset="0"/>
              </a:rPr>
              <a:t>User_ID</a:t>
            </a:r>
            <a:r>
              <a:rPr lang="en-US" dirty="0">
                <a:solidFill>
                  <a:schemeClr val="bg1"/>
                </a:solidFill>
                <a:latin typeface="Bell MT" panose="02020503060305020303" pitchFamily="18" charset="0"/>
              </a:rPr>
              <a:t> and </a:t>
            </a:r>
            <a:r>
              <a:rPr lang="en-US" dirty="0" err="1">
                <a:solidFill>
                  <a:schemeClr val="bg1"/>
                </a:solidFill>
                <a:latin typeface="Bell MT" panose="02020503060305020303" pitchFamily="18" charset="0"/>
              </a:rPr>
              <a:t>Cust_name</a:t>
            </a:r>
            <a:r>
              <a:rPr lang="en-US" dirty="0">
                <a:solidFill>
                  <a:schemeClr val="bg1"/>
                </a:solidFill>
                <a:latin typeface="Bell MT" panose="02020503060305020303" pitchFamily="18" charset="0"/>
              </a:rPr>
              <a:t>) to identify loyal customers or patterns in purchasing behavior. This information can be valuable for customer retention strategies.</a:t>
            </a:r>
            <a:endParaRPr lang="en-US" sz="1518" dirty="0">
              <a:solidFill>
                <a:schemeClr val="bg1"/>
              </a:solidFill>
              <a:latin typeface="Bell MT" panose="02020503060305020303" pitchFamily="18" charset="0"/>
            </a:endParaRPr>
          </a:p>
        </p:txBody>
      </p:sp>
      <p:sp>
        <p:nvSpPr>
          <p:cNvPr id="79" name="Freeform 8"/>
          <p:cNvSpPr/>
          <p:nvPr/>
        </p:nvSpPr>
        <p:spPr>
          <a:xfrm>
            <a:off x="11004206" y="852308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grpSp>
        <p:nvGrpSpPr>
          <p:cNvPr id="80" name="Group 10"/>
          <p:cNvGrpSpPr/>
          <p:nvPr/>
        </p:nvGrpSpPr>
        <p:grpSpPr>
          <a:xfrm>
            <a:off x="10481818" y="6394029"/>
            <a:ext cx="5489727" cy="2129053"/>
            <a:chOff x="0" y="0"/>
            <a:chExt cx="1569119" cy="503617"/>
          </a:xfrm>
        </p:grpSpPr>
        <p:sp>
          <p:nvSpPr>
            <p:cNvPr id="8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8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83" name="TextBox 14"/>
          <p:cNvSpPr txBox="1"/>
          <p:nvPr/>
        </p:nvSpPr>
        <p:spPr>
          <a:xfrm>
            <a:off x="11842125" y="6591300"/>
            <a:ext cx="4007894" cy="337400"/>
          </a:xfrm>
          <a:prstGeom prst="rect">
            <a:avLst/>
          </a:prstGeom>
        </p:spPr>
        <p:txBody>
          <a:bodyPr wrap="square" lIns="0" tIns="0" rIns="0" bIns="0" rtlCol="0" anchor="t">
            <a:spAutoFit/>
          </a:bodyPr>
          <a:lstStyle/>
          <a:p>
            <a:pPr>
              <a:lnSpc>
                <a:spcPts val="2641"/>
              </a:lnSpc>
              <a:spcBef>
                <a:spcPct val="0"/>
              </a:spcBef>
            </a:pPr>
            <a:r>
              <a:rPr lang="en-US" sz="2400" b="1" dirty="0">
                <a:solidFill>
                  <a:schemeClr val="bg1"/>
                </a:solidFill>
                <a:latin typeface="Bell MT" panose="02020503060305020303" pitchFamily="18" charset="0"/>
              </a:rPr>
              <a:t>Occupation Influence</a:t>
            </a:r>
            <a:endParaRPr lang="en-US" sz="2400" spc="-37" dirty="0">
              <a:solidFill>
                <a:schemeClr val="bg1"/>
              </a:solidFill>
              <a:latin typeface="Bell MT" panose="02020503060305020303" pitchFamily="18" charset="0"/>
            </a:endParaRPr>
          </a:p>
        </p:txBody>
      </p:sp>
      <p:sp>
        <p:nvSpPr>
          <p:cNvPr id="84" name="TextBox 15"/>
          <p:cNvSpPr txBox="1"/>
          <p:nvPr/>
        </p:nvSpPr>
        <p:spPr>
          <a:xfrm>
            <a:off x="11887629" y="6977218"/>
            <a:ext cx="4007894" cy="1077218"/>
          </a:xfrm>
          <a:prstGeom prst="rect">
            <a:avLst/>
          </a:prstGeom>
        </p:spPr>
        <p:txBody>
          <a:bodyPr wrap="square" lIns="0" tIns="0" rIns="0" bIns="0" rtlCol="0" anchor="t">
            <a:spAutoFit/>
          </a:bodyPr>
          <a:lstStyle/>
          <a:p>
            <a:pPr>
              <a:lnSpc>
                <a:spcPts val="2125"/>
              </a:lnSpc>
              <a:spcBef>
                <a:spcPct val="0"/>
              </a:spcBef>
            </a:pPr>
            <a:r>
              <a:rPr lang="en-US" dirty="0">
                <a:solidFill>
                  <a:schemeClr val="bg1"/>
                </a:solidFill>
                <a:latin typeface="Bell MT" panose="02020503060305020303" pitchFamily="18" charset="0"/>
              </a:rPr>
              <a:t>Explore how occupation affects purchasing behavior. This can help in tailoring marketing messages and offers to specific occupational groups.</a:t>
            </a:r>
            <a:endParaRPr lang="en-US" sz="1518" dirty="0">
              <a:solidFill>
                <a:schemeClr val="bg1"/>
              </a:solidFill>
              <a:latin typeface="Bell MT" panose="02020503060305020303" pitchFamily="18" charset="0"/>
            </a:endParaRPr>
          </a:p>
        </p:txBody>
      </p:sp>
      <p:grpSp>
        <p:nvGrpSpPr>
          <p:cNvPr id="88" name="Group 23"/>
          <p:cNvGrpSpPr/>
          <p:nvPr/>
        </p:nvGrpSpPr>
        <p:grpSpPr>
          <a:xfrm>
            <a:off x="1100331" y="3065019"/>
            <a:ext cx="2625771" cy="2624087"/>
            <a:chOff x="0" y="0"/>
            <a:chExt cx="3368160" cy="3366000"/>
          </a:xfrm>
        </p:grpSpPr>
        <p:sp>
          <p:nvSpPr>
            <p:cNvPr id="89"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90" name="Freeform 30"/>
          <p:cNvSpPr/>
          <p:nvPr/>
        </p:nvSpPr>
        <p:spPr>
          <a:xfrm>
            <a:off x="1855693" y="3702219"/>
            <a:ext cx="1165468" cy="1363845"/>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1" name="Group 23"/>
          <p:cNvGrpSpPr/>
          <p:nvPr/>
        </p:nvGrpSpPr>
        <p:grpSpPr>
          <a:xfrm>
            <a:off x="8847499" y="2944353"/>
            <a:ext cx="2625771" cy="2624087"/>
            <a:chOff x="0" y="0"/>
            <a:chExt cx="3368160" cy="3366000"/>
          </a:xfrm>
        </p:grpSpPr>
        <p:sp>
          <p:nvSpPr>
            <p:cNvPr id="92"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3" name="Group 23"/>
          <p:cNvGrpSpPr/>
          <p:nvPr/>
        </p:nvGrpSpPr>
        <p:grpSpPr>
          <a:xfrm>
            <a:off x="9016532" y="6177259"/>
            <a:ext cx="2625771" cy="2624087"/>
            <a:chOff x="0" y="0"/>
            <a:chExt cx="3368160" cy="3366000"/>
          </a:xfrm>
        </p:grpSpPr>
        <p:sp>
          <p:nvSpPr>
            <p:cNvPr id="9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5" name="Group 23"/>
          <p:cNvGrpSpPr/>
          <p:nvPr/>
        </p:nvGrpSpPr>
        <p:grpSpPr>
          <a:xfrm>
            <a:off x="1100237" y="6268679"/>
            <a:ext cx="2625771" cy="2624087"/>
            <a:chOff x="0" y="0"/>
            <a:chExt cx="3368160" cy="3366000"/>
          </a:xfrm>
        </p:grpSpPr>
        <p:sp>
          <p:nvSpPr>
            <p:cNvPr id="96"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3237" y="3732379"/>
            <a:ext cx="1094200" cy="1060704"/>
          </a:xfrm>
          <a:prstGeom prst="rect">
            <a:avLst/>
          </a:prstGeom>
        </p:spPr>
      </p:pic>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1174" y="6739639"/>
            <a:ext cx="1459372" cy="1459372"/>
          </a:xfrm>
          <a:prstGeom prst="rect">
            <a:avLst/>
          </a:prstGeom>
        </p:spPr>
      </p:pic>
      <p:pic>
        <p:nvPicPr>
          <p:cNvPr id="100" name="Picture 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3976" y="6689295"/>
            <a:ext cx="1881745" cy="18817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7" name="Group 7"/>
          <p:cNvGrpSpPr/>
          <p:nvPr/>
        </p:nvGrpSpPr>
        <p:grpSpPr>
          <a:xfrm>
            <a:off x="2113168" y="876300"/>
            <a:ext cx="13801296" cy="8273471"/>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590800" y="3771900"/>
            <a:ext cx="12496800" cy="1769715"/>
          </a:xfrm>
          <a:prstGeom prst="rect">
            <a:avLst/>
          </a:prstGeom>
        </p:spPr>
        <p:txBody>
          <a:bodyPr wrap="square" lIns="0" tIns="0" rIns="0" bIns="0" rtlCol="0" anchor="t">
            <a:spAutoFit/>
          </a:bodyPr>
          <a:lstStyle/>
          <a:p>
            <a:pPr marL="0" lvl="0" indent="0" algn="ctr">
              <a:spcBef>
                <a:spcPct val="0"/>
              </a:spcBef>
            </a:pPr>
            <a:r>
              <a:rPr lang="en-US" sz="11500" spc="184" dirty="0">
                <a:solidFill>
                  <a:srgbClr val="010101"/>
                </a:solidFill>
                <a:latin typeface="Archivo Black"/>
              </a:rPr>
              <a:t>THANK YOU!!</a:t>
            </a:r>
            <a:endParaRPr lang="en-US" sz="11500" u="none" strike="noStrike" spc="184" dirty="0">
              <a:solidFill>
                <a:srgbClr val="010101"/>
              </a:solidFill>
              <a:latin typeface="Archivo Black"/>
            </a:endParaRPr>
          </a:p>
        </p:txBody>
      </p:sp>
      <p:sp>
        <p:nvSpPr>
          <p:cNvPr id="33" name="TextBox 32"/>
          <p:cNvSpPr txBox="1"/>
          <p:nvPr/>
        </p:nvSpPr>
        <p:spPr>
          <a:xfrm>
            <a:off x="11582400" y="7883217"/>
            <a:ext cx="4876800" cy="830997"/>
          </a:xfrm>
          <a:prstGeom prst="rect">
            <a:avLst/>
          </a:prstGeom>
          <a:noFill/>
        </p:spPr>
        <p:txBody>
          <a:bodyPr wrap="square" rtlCol="0">
            <a:spAutoFit/>
          </a:bodyPr>
          <a:lstStyle/>
          <a:p>
            <a:r>
              <a:rPr lang="en-US" sz="4800" dirty="0"/>
              <a:t>Faiz Akram</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720</Words>
  <Application>Microsoft Office PowerPoint</Application>
  <PresentationFormat>Custom</PresentationFormat>
  <Paragraphs>80</Paragraphs>
  <Slides>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Montserrat Classic Bold</vt:lpstr>
      <vt:lpstr>Wingdings</vt:lpstr>
      <vt:lpstr>Montserrat Light</vt:lpstr>
      <vt:lpstr>Archivo Black</vt:lpstr>
      <vt:lpstr>Cambria</vt:lpstr>
      <vt:lpstr>Arial</vt:lpstr>
      <vt:lpstr>Bell MT</vt:lpstr>
      <vt:lpstr>Calibri</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faiz akram</cp:lastModifiedBy>
  <cp:revision>23</cp:revision>
  <dcterms:created xsi:type="dcterms:W3CDTF">2006-08-16T00:00:00Z</dcterms:created>
  <dcterms:modified xsi:type="dcterms:W3CDTF">2024-08-14T06:35:36Z</dcterms:modified>
  <dc:identifier>DAF016ZU_Rk</dc:identifier>
</cp:coreProperties>
</file>